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5" r:id="rId10"/>
    <p:sldId id="269" r:id="rId11"/>
    <p:sldId id="276" r:id="rId12"/>
    <p:sldId id="270" r:id="rId13"/>
    <p:sldId id="275" r:id="rId14"/>
    <p:sldId id="280" r:id="rId15"/>
    <p:sldId id="272" r:id="rId16"/>
    <p:sldId id="273" r:id="rId17"/>
    <p:sldId id="277" r:id="rId18"/>
    <p:sldId id="278" r:id="rId19"/>
    <p:sldId id="28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11" autoAdjust="0"/>
    <p:restoredTop sz="81139" autoAdjust="0"/>
  </p:normalViewPr>
  <p:slideViewPr>
    <p:cSldViewPr snapToGrid="0">
      <p:cViewPr>
        <p:scale>
          <a:sx n="75" d="100"/>
          <a:sy n="75" d="100"/>
        </p:scale>
        <p:origin x="146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9030CA-B9FD-4CD2-B967-D3AFC5430AF8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95C4F-D828-41A8-AACC-1EF9B81AA18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92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Im Internet sind sich viele einig:</a:t>
            </a:r>
          </a:p>
          <a:p>
            <a:r>
              <a:rPr lang="de-DE" dirty="0"/>
              <a:t>Abhängig von einem Arbeitgeber und „gefangen“ in einem 9-5 Job ist keine Traumvorstellung.</a:t>
            </a:r>
          </a:p>
          <a:p>
            <a:r>
              <a:rPr lang="en-US" dirty="0"/>
              <a:t>Da </a:t>
            </a:r>
            <a:r>
              <a:rPr lang="en-US" dirty="0" err="1"/>
              <a:t>viele</a:t>
            </a:r>
            <a:r>
              <a:rPr lang="en-US" dirty="0"/>
              <a:t> </a:t>
            </a:r>
            <a:r>
              <a:rPr lang="en-US" dirty="0" err="1"/>
              <a:t>Jugendliche</a:t>
            </a:r>
            <a:r>
              <a:rPr lang="en-US" dirty="0"/>
              <a:t>/ </a:t>
            </a:r>
            <a:r>
              <a:rPr lang="en-US" dirty="0" err="1"/>
              <a:t>junge</a:t>
            </a:r>
            <a:r>
              <a:rPr lang="en-US" dirty="0"/>
              <a:t> </a:t>
            </a:r>
            <a:r>
              <a:rPr lang="en-US" dirty="0" err="1"/>
              <a:t>Erwachsene</a:t>
            </a:r>
            <a:r>
              <a:rPr lang="en-US" dirty="0"/>
              <a:t> ja </a:t>
            </a:r>
            <a:r>
              <a:rPr lang="en-US" dirty="0" err="1"/>
              <a:t>viel</a:t>
            </a:r>
            <a:r>
              <a:rPr lang="en-US" dirty="0"/>
              <a:t> Content </a:t>
            </a:r>
            <a:r>
              <a:rPr lang="en-US" dirty="0" err="1"/>
              <a:t>aus</a:t>
            </a:r>
            <a:r>
              <a:rPr lang="en-US" dirty="0"/>
              <a:t> dem Internet </a:t>
            </a:r>
            <a:r>
              <a:rPr lang="en-US" dirty="0" err="1"/>
              <a:t>schauen</a:t>
            </a:r>
            <a:r>
              <a:rPr lang="en-US" dirty="0"/>
              <a:t> </a:t>
            </a:r>
            <a:r>
              <a:rPr lang="en-US" dirty="0" err="1"/>
              <a:t>kann</a:t>
            </a:r>
            <a:r>
              <a:rPr lang="en-US" dirty="0"/>
              <a:t> man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vorstellen</a:t>
            </a:r>
            <a:r>
              <a:rPr lang="en-US" dirty="0"/>
              <a:t>, </a:t>
            </a:r>
            <a:r>
              <a:rPr lang="en-US" dirty="0" err="1"/>
              <a:t>dass</a:t>
            </a:r>
            <a:r>
              <a:rPr lang="en-US" dirty="0"/>
              <a:t> das </a:t>
            </a:r>
            <a:r>
              <a:rPr lang="en-US" dirty="0" err="1"/>
              <a:t>auch</a:t>
            </a:r>
            <a:r>
              <a:rPr lang="en-US" dirty="0"/>
              <a:t> der </a:t>
            </a:r>
            <a:r>
              <a:rPr lang="en-US" dirty="0" err="1"/>
              <a:t>Einstellung</a:t>
            </a:r>
            <a:r>
              <a:rPr lang="en-US" dirty="0"/>
              <a:t> von </a:t>
            </a:r>
            <a:r>
              <a:rPr lang="en-US" dirty="0" err="1"/>
              <a:t>jungen</a:t>
            </a:r>
            <a:r>
              <a:rPr lang="en-US" dirty="0"/>
              <a:t> </a:t>
            </a:r>
            <a:r>
              <a:rPr lang="en-US" dirty="0" err="1"/>
              <a:t>Erwachsenen</a:t>
            </a:r>
            <a:r>
              <a:rPr lang="en-US" dirty="0"/>
              <a:t> </a:t>
            </a:r>
            <a:r>
              <a:rPr lang="en-US" dirty="0" err="1"/>
              <a:t>entspricht</a:t>
            </a:r>
            <a:r>
              <a:rPr lang="en-US" dirty="0"/>
              <a:t>.</a:t>
            </a:r>
          </a:p>
          <a:p>
            <a:r>
              <a:rPr lang="en-US" dirty="0" err="1"/>
              <a:t>Mit</a:t>
            </a:r>
            <a:r>
              <a:rPr lang="en-US" dirty="0"/>
              <a:t> KI on the rise </a:t>
            </a:r>
            <a:r>
              <a:rPr lang="en-US" dirty="0" err="1"/>
              <a:t>haben</a:t>
            </a:r>
            <a:r>
              <a:rPr lang="en-US" dirty="0"/>
              <a:t> </a:t>
            </a:r>
            <a:r>
              <a:rPr lang="en-US" dirty="0" err="1"/>
              <a:t>immer</a:t>
            </a:r>
            <a:r>
              <a:rPr lang="en-US" dirty="0"/>
              <a:t> </a:t>
            </a:r>
            <a:r>
              <a:rPr lang="en-US" dirty="0" err="1"/>
              <a:t>mehr</a:t>
            </a:r>
            <a:r>
              <a:rPr lang="en-US" dirty="0"/>
              <a:t> </a:t>
            </a:r>
            <a:r>
              <a:rPr lang="en-US" dirty="0" err="1"/>
              <a:t>junge</a:t>
            </a:r>
            <a:r>
              <a:rPr lang="en-US" dirty="0"/>
              <a:t> </a:t>
            </a:r>
            <a:r>
              <a:rPr lang="en-US" dirty="0" err="1"/>
              <a:t>Erwachsene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Angst </a:t>
            </a:r>
            <a:r>
              <a:rPr lang="en-US" dirty="0" err="1"/>
              <a:t>abhängig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sein von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Arbeitgeber</a:t>
            </a:r>
            <a:r>
              <a:rPr lang="en-US" dirty="0"/>
              <a:t> der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jeder</a:t>
            </a:r>
            <a:r>
              <a:rPr lang="en-US" dirty="0"/>
              <a:t> Zeit </a:t>
            </a:r>
            <a:r>
              <a:rPr lang="en-US" dirty="0" err="1"/>
              <a:t>durch</a:t>
            </a:r>
            <a:r>
              <a:rPr lang="en-US" dirty="0"/>
              <a:t> KI </a:t>
            </a:r>
            <a:r>
              <a:rPr lang="en-US" dirty="0" err="1"/>
              <a:t>ersetzen</a:t>
            </a:r>
            <a:r>
              <a:rPr lang="en-US" dirty="0"/>
              <a:t> </a:t>
            </a:r>
            <a:r>
              <a:rPr lang="en-US" dirty="0" err="1"/>
              <a:t>könnte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0437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6539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128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Welche Variable ist für welches Team? Ziehen sie in Richtung Ist kein oder ist ein zukünftiger Unternehmer.</a:t>
            </a:r>
          </a:p>
          <a:p>
            <a:endParaRPr lang="de-DE" dirty="0"/>
          </a:p>
          <a:p>
            <a:r>
              <a:rPr lang="de-DE" dirty="0" err="1"/>
              <a:t>Cphhinc</a:t>
            </a:r>
            <a:r>
              <a:rPr lang="de-DE" dirty="0"/>
              <a:t> = </a:t>
            </a:r>
            <a:r>
              <a:rPr lang="de-DE" dirty="0" err="1"/>
              <a:t>Strongly</a:t>
            </a:r>
            <a:r>
              <a:rPr lang="de-DE" dirty="0"/>
              <a:t> </a:t>
            </a:r>
            <a:r>
              <a:rPr lang="de-DE" dirty="0" err="1"/>
              <a:t>Decrease</a:t>
            </a:r>
            <a:r>
              <a:rPr lang="de-DE" dirty="0"/>
              <a:t> -&gt; Fear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Failure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decrease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having</a:t>
            </a:r>
            <a:r>
              <a:rPr lang="de-DE" dirty="0"/>
              <a:t> a </a:t>
            </a:r>
            <a:r>
              <a:rPr lang="de-DE" dirty="0" err="1"/>
              <a:t>stable</a:t>
            </a:r>
            <a:r>
              <a:rPr lang="de-DE" dirty="0"/>
              <a:t> </a:t>
            </a:r>
            <a:r>
              <a:rPr lang="de-DE" dirty="0" err="1"/>
              <a:t>job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also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disrupted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uncontrollable</a:t>
            </a:r>
            <a:r>
              <a:rPr lang="de-DE" dirty="0"/>
              <a:t> </a:t>
            </a:r>
            <a:r>
              <a:rPr lang="de-DE" dirty="0" err="1"/>
              <a:t>factors</a:t>
            </a:r>
            <a:endParaRPr lang="de-DE" dirty="0"/>
          </a:p>
          <a:p>
            <a:r>
              <a:rPr lang="de-DE" dirty="0"/>
              <a:t>PROACT: zu viele </a:t>
            </a:r>
            <a:r>
              <a:rPr lang="de-DE" dirty="0" err="1"/>
              <a:t>Opportunities</a:t>
            </a:r>
            <a:r>
              <a:rPr lang="de-DE" dirty="0"/>
              <a:t> = überladen, gar keine = gar keine, wenige = perfekt (hoher Fokus)</a:t>
            </a:r>
          </a:p>
          <a:p>
            <a:endParaRPr lang="de-DE" dirty="0"/>
          </a:p>
          <a:p>
            <a:r>
              <a:rPr lang="de-DE" dirty="0"/>
              <a:t>Notiz: Es werden im folgenden nur jene Features benannt, dessen Boxplot eindeutig negativ/ positiv war (Intervall [unteres Quartil; oberes Quartil] vollständig &gt; oder &lt; 0</a:t>
            </a:r>
          </a:p>
          <a:p>
            <a:r>
              <a:rPr lang="de-DE" dirty="0"/>
              <a:t>Bsp.: </a:t>
            </a:r>
            <a:r>
              <a:rPr lang="de-DE" dirty="0" err="1"/>
              <a:t>OPPISMyy</a:t>
            </a:r>
            <a:r>
              <a:rPr lang="de-DE" dirty="0"/>
              <a:t> = </a:t>
            </a:r>
            <a:r>
              <a:rPr lang="de-DE" dirty="0" err="1"/>
              <a:t>Somewhat</a:t>
            </a:r>
            <a:r>
              <a:rPr lang="de-DE" dirty="0"/>
              <a:t> </a:t>
            </a:r>
            <a:r>
              <a:rPr lang="de-DE" dirty="0" err="1"/>
              <a:t>Disagree</a:t>
            </a:r>
            <a:r>
              <a:rPr lang="de-DE" dirty="0"/>
              <a:t>, </a:t>
            </a:r>
            <a:r>
              <a:rPr lang="de-DE" dirty="0" err="1"/>
              <a:t>CREATIVyy</a:t>
            </a:r>
            <a:r>
              <a:rPr lang="de-DE" dirty="0"/>
              <a:t> = </a:t>
            </a:r>
            <a:r>
              <a:rPr lang="de-DE" dirty="0" err="1"/>
              <a:t>Somewhat</a:t>
            </a:r>
            <a:r>
              <a:rPr lang="de-DE" dirty="0"/>
              <a:t> </a:t>
            </a:r>
            <a:r>
              <a:rPr lang="de-DE" dirty="0" err="1"/>
              <a:t>Agree</a:t>
            </a:r>
            <a:r>
              <a:rPr lang="de-DE" dirty="0"/>
              <a:t>, … werden in dieser Analyse weggelassen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406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759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5667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64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Wieso wollen dann „nur“ 20% ein Business starten?</a:t>
            </a:r>
          </a:p>
          <a:p>
            <a:r>
              <a:rPr lang="de-DE" dirty="0"/>
              <a:t>Die Leute die </a:t>
            </a:r>
            <a:r>
              <a:rPr lang="de-DE" dirty="0" err="1"/>
              <a:t>ein‘s</a:t>
            </a:r>
            <a:r>
              <a:rPr lang="de-DE" dirty="0"/>
              <a:t> starten wollen werden aktiv unterstützt zum Beispiel vom DIT Startup Campus.</a:t>
            </a:r>
          </a:p>
          <a:p>
            <a:r>
              <a:rPr lang="en-US" dirty="0" err="1"/>
              <a:t>Doch</a:t>
            </a:r>
            <a:r>
              <a:rPr lang="en-US" dirty="0"/>
              <a:t> </a:t>
            </a:r>
            <a:r>
              <a:rPr lang="en-US" dirty="0" err="1"/>
              <a:t>wenn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9-5 Job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“</a:t>
            </a:r>
            <a:r>
              <a:rPr lang="en-US" dirty="0" err="1"/>
              <a:t>Sklaverei</a:t>
            </a:r>
            <a:r>
              <a:rPr lang="en-US" dirty="0"/>
              <a:t>” </a:t>
            </a:r>
            <a:r>
              <a:rPr lang="en-US" dirty="0" err="1"/>
              <a:t>anfühlt</a:t>
            </a:r>
            <a:r>
              <a:rPr lang="en-US" dirty="0"/>
              <a:t>, was </a:t>
            </a:r>
            <a:r>
              <a:rPr lang="en-US" dirty="0" err="1"/>
              <a:t>hält</a:t>
            </a:r>
            <a:r>
              <a:rPr lang="en-US" dirty="0"/>
              <a:t> </a:t>
            </a:r>
            <a:r>
              <a:rPr lang="en-US" dirty="0" err="1"/>
              <a:t>diese</a:t>
            </a:r>
            <a:r>
              <a:rPr lang="en-US" dirty="0"/>
              <a:t> 80% </a:t>
            </a:r>
            <a:r>
              <a:rPr lang="en-US" dirty="0" err="1"/>
              <a:t>davon</a:t>
            </a:r>
            <a:r>
              <a:rPr lang="en-US" dirty="0"/>
              <a:t> ab </a:t>
            </a:r>
            <a:r>
              <a:rPr lang="en-US" dirty="0" err="1"/>
              <a:t>ein</a:t>
            </a:r>
            <a:r>
              <a:rPr lang="en-US" dirty="0"/>
              <a:t> Business </a:t>
            </a:r>
            <a:r>
              <a:rPr lang="en-US" dirty="0" err="1"/>
              <a:t>starten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wollen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8646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943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Chancen-Gründungen sind laut GEM klar besser.</a:t>
            </a:r>
          </a:p>
          <a:p>
            <a:r>
              <a:rPr lang="de-DE" dirty="0"/>
              <a:t>Sie </a:t>
            </a:r>
            <a:r>
              <a:rPr lang="de-DE" dirty="0" err="1"/>
              <a:t>sindoft</a:t>
            </a:r>
            <a:r>
              <a:rPr lang="de-DE" dirty="0"/>
              <a:t> innovativer, wachsen stärker und schaffen dadurch mehr Arbeitsplätze und Wohlstand.</a:t>
            </a:r>
          </a:p>
          <a:p>
            <a:r>
              <a:rPr lang="de-DE" dirty="0"/>
              <a:t>Notwendigkeits-Gründungen sind zwar für das Individuum überlebenswichtig, treiben die Gesamtwirtschaft aber deutlich weniger an.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85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Ich könnte den ganzen Talk darüber reden, was alles in der Datenaufbereitung passiert ist, aber lass uns lieber die Ergebnisse anschauen.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625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RandomForest</a:t>
            </a:r>
            <a:r>
              <a:rPr lang="de-DE" dirty="0"/>
              <a:t> nur bisschen besser als Logistische Regression.</a:t>
            </a:r>
          </a:p>
          <a:p>
            <a:r>
              <a:rPr lang="de-DE" dirty="0"/>
              <a:t>Aufgrund höher Interpretierbarkeit hätte man auch Logische Regression verwenden können.</a:t>
            </a:r>
          </a:p>
          <a:p>
            <a:r>
              <a:rPr lang="de-DE" dirty="0"/>
              <a:t>Allerdings hoffen wir darauf, dass unser Modell komplexe psychologische Zusammenhänge erkennt. Die logistische Regression ist hier</a:t>
            </a:r>
          </a:p>
          <a:p>
            <a:r>
              <a:rPr lang="de-DE" dirty="0"/>
              <a:t>Fundamental limitiert und kann uns gar nicht die Zusammenhänge geben, die wir suchen.</a:t>
            </a:r>
          </a:p>
          <a:p>
            <a:r>
              <a:rPr lang="de-DE" dirty="0"/>
              <a:t>Im nachfolgenden werden SHAP Plots verwendet, was den </a:t>
            </a:r>
            <a:r>
              <a:rPr lang="de-DE" dirty="0" err="1"/>
              <a:t>Tradeoff</a:t>
            </a:r>
            <a:r>
              <a:rPr lang="de-DE" dirty="0"/>
              <a:t> der Interpretierbarkeit minimiert.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62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Accuracy</a:t>
            </a:r>
            <a:r>
              <a:rPr lang="de-DE" dirty="0"/>
              <a:t> würde irreführend sein hier. Ein Modell das nur „Nein“ vorhersagt hat eine </a:t>
            </a:r>
            <a:r>
              <a:rPr lang="de-DE" dirty="0" err="1"/>
              <a:t>Accuracy</a:t>
            </a:r>
            <a:r>
              <a:rPr lang="de-DE" dirty="0"/>
              <a:t> von 80%.</a:t>
            </a:r>
          </a:p>
          <a:p>
            <a:r>
              <a:rPr lang="en-US" dirty="0" err="1"/>
              <a:t>Menschliche</a:t>
            </a:r>
            <a:r>
              <a:rPr lang="en-US" dirty="0"/>
              <a:t> </a:t>
            </a:r>
            <a:r>
              <a:rPr lang="en-US" dirty="0" err="1"/>
              <a:t>Psychologie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sehr</a:t>
            </a:r>
            <a:r>
              <a:rPr lang="en-US" dirty="0"/>
              <a:t> complex.</a:t>
            </a:r>
          </a:p>
          <a:p>
            <a:r>
              <a:rPr lang="en-US" dirty="0"/>
              <a:t>Es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die </a:t>
            </a:r>
            <a:r>
              <a:rPr lang="en-US" dirty="0" err="1"/>
              <a:t>höchste</a:t>
            </a:r>
            <a:r>
              <a:rPr lang="en-US" dirty="0"/>
              <a:t> </a:t>
            </a:r>
            <a:r>
              <a:rPr lang="en-US" dirty="0" err="1"/>
              <a:t>Priorität</a:t>
            </a:r>
            <a:r>
              <a:rPr lang="en-US" dirty="0"/>
              <a:t> </a:t>
            </a:r>
            <a:r>
              <a:rPr lang="en-US" dirty="0" err="1"/>
              <a:t>diese</a:t>
            </a:r>
            <a:r>
              <a:rPr lang="en-US" dirty="0"/>
              <a:t> Benchmarks so </a:t>
            </a:r>
            <a:r>
              <a:rPr lang="en-US" dirty="0" err="1"/>
              <a:t>hoch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bekommen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möglich</a:t>
            </a:r>
            <a:r>
              <a:rPr lang="en-US" dirty="0"/>
              <a:t>, </a:t>
            </a:r>
            <a:r>
              <a:rPr lang="en-US" dirty="0" err="1"/>
              <a:t>sondern</a:t>
            </a:r>
            <a:r>
              <a:rPr lang="en-US" dirty="0"/>
              <a:t> die </a:t>
            </a:r>
            <a:r>
              <a:rPr lang="en-US" dirty="0" err="1"/>
              <a:t>generellen</a:t>
            </a:r>
            <a:r>
              <a:rPr lang="en-US" dirty="0"/>
              <a:t> Trends gut </a:t>
            </a:r>
            <a:r>
              <a:rPr lang="en-US" dirty="0" err="1"/>
              <a:t>zu</a:t>
            </a:r>
            <a:r>
              <a:rPr lang="en-US" dirty="0"/>
              <a:t> verstehen.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803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900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95C4F-D828-41A8-AACC-1EF9B81AA18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794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C4624-78CE-CF91-0103-0BC6D0431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CE3CA3-587D-471B-7267-1672C28D0A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942ED-A082-6D48-55FE-DFDA90D60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C074C-DF05-1876-A08D-D1F9979E3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55021F-BA5F-C6C4-4088-CF2D779DA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09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5C19-2C2D-B719-D99B-B25C92292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61BD01-0FD6-D335-8B70-F00C289D5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B05B6-213D-86E8-C829-FE2B957E4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4E0E0-F7FC-8A5C-FDF4-3FB860F86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B5611-79E6-1477-641F-927A0D568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779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318AA6-DB76-8623-C1B3-4A25E01045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C25A0C-E5F8-6812-2445-85FC6C7BEE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8DFE4-D12C-4C45-1E7D-344C9D38F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E9D79-4CF3-0A3E-637E-A320DA065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AE2EF-970F-0B94-50D1-70CF32D6E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90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EF88A-0D56-994B-3EBF-61B9E0B33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96DB4-8936-442D-C718-9C5BAA62F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6D3DC-8591-76EC-C2FA-6B9D19EE2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D345F-419D-0270-FCDE-0C967FF47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5FC46-D312-E00C-8178-35D5BFB44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779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A05E-C0DF-9295-248B-EBF5B986A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CAC93-9FFD-657C-96B0-7372AF8DF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19B03C-47A3-A86A-D276-BF9CE4F74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9BB71-EFE6-C7C3-D583-05FB8DCA6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18D86-D76C-EFF5-7C57-1B1592B7F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715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ED8DE-1E20-4A4C-E0AA-6768F6682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D8ABF-B5D9-7402-95AB-FE2F71B3DA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34C401-4B38-3BB2-22F8-F024E2550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79190-9ADC-FF56-00A8-7E6FC1863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2F552-922B-8D8F-E275-3A0A7A905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212E3-260C-483B-C191-B2039028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22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7F19-1F75-E6A9-D024-3634E307C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5B40B-724B-0732-8B63-17E1E05B0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3417A9-246A-E6B7-F9CB-45ACFCB8B0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4FE287-1B08-EEDB-3682-124D646E1D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142E9E-D9CC-3458-464D-D78242870B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90B3E-1278-9E22-0B95-A010A32E0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71FA63-3E65-637F-4C43-4951800AE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251C76-85D7-5C93-C7E1-1D1087EB5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52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FBAFD-748C-619F-42B7-D05FC1949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F0A222-79E5-7508-2F9E-FB748FEAE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871F28-0BFB-9C92-4D8A-C48C0432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2E3B65-0AC5-B079-A2C8-A302E21F8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920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98A0A6-5246-BD2C-19D6-8AB08D89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229978-2A37-8138-8E1E-6899E4A36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4ED5F-D2DD-6ECE-B260-D5131A4D8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82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5C589-0B0F-D518-8E1F-5AE78C07A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338B9-091F-26CE-9A54-03B0A7951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BFB75-5F62-C23C-F725-63D88FD6D6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B7A4A0-4359-FA53-DC83-B3C26E731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6E406-0C0E-B13B-EE1B-C507FD8E2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BBD3E7-0296-D04A-E2B0-95FDAB55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387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BBD67-418A-8AEA-6223-3A78489E3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A15E56-48BE-A1AC-3F52-91C5799346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4E40DD-FA3C-5A43-2879-E752CD0E1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B7BA61-A0CC-641F-5683-67FB05281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39A35-DB4D-D775-1947-9F813CB37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1454C-F1E5-2201-1EF7-4F04D5809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79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500F14-A279-CE5E-0F9C-31F16AD5C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F1CB1-FA93-5B38-A3C1-C8E2D67AF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BCD11-ACF8-6219-C049-53C4F9F2BE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6AAF80-18D8-4548-A4D4-FE8274C09380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C9125-71AF-D4BB-09E0-6033F5A151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86274-ACD3-B849-D09F-C0C00B4DAA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BA0D0D-1AD5-4C2A-B997-822FD7E372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2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mailto:timo.rolf@stud.th-deg.d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CCAD2-0689-78BD-D1DF-CEA4F78520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2578" y="1020554"/>
            <a:ext cx="6201821" cy="2387600"/>
          </a:xfrm>
        </p:spPr>
        <p:txBody>
          <a:bodyPr>
            <a:normAutofit fontScale="90000"/>
          </a:bodyPr>
          <a:lstStyle/>
          <a:p>
            <a:r>
              <a:rPr lang="de-DE" dirty="0"/>
              <a:t>Analyse von Gründungsabsichten bei Studierenden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CE877-5B5F-0DD3-F845-4B27332514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5021" y="3602038"/>
            <a:ext cx="5096933" cy="1655762"/>
          </a:xfrm>
        </p:spPr>
        <p:txBody>
          <a:bodyPr/>
          <a:lstStyle/>
          <a:p>
            <a:r>
              <a:rPr lang="de-DE" dirty="0"/>
              <a:t>Was unterscheidet Unternehmer von   9-5 Angestellten?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2AFD8B-BEB2-8580-3AA7-7E1796A75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46" y="3001755"/>
            <a:ext cx="4666441" cy="15854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6872EA-7FAA-A8F8-3CBF-F521FAD1C4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046" y="4982955"/>
            <a:ext cx="6210007" cy="15854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122E6E-A8D4-C8D5-F986-2DECC398EE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135" y="1020555"/>
            <a:ext cx="4521758" cy="158544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731AC2F-332E-B889-D956-22567E8F1735}"/>
              </a:ext>
            </a:extLst>
          </p:cNvPr>
          <p:cNvSpPr/>
          <p:nvPr/>
        </p:nvSpPr>
        <p:spPr>
          <a:xfrm>
            <a:off x="6119718" y="0"/>
            <a:ext cx="45719" cy="47413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48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3556-CCD1-994D-A0E1-40FD8CB7C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  <a:endParaRPr lang="en-US" dirty="0"/>
          </a:p>
        </p:txBody>
      </p:sp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CCD7FE43-F1FA-4B9B-A94A-64C674E0B1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283746"/>
              </p:ext>
            </p:extLst>
          </p:nvPr>
        </p:nvGraphicFramePr>
        <p:xfrm>
          <a:off x="838200" y="1924613"/>
          <a:ext cx="4847898" cy="1964214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5966">
                  <a:extLst>
                    <a:ext uri="{9D8B030D-6E8A-4147-A177-3AD203B41FA5}">
                      <a16:colId xmlns:a16="http://schemas.microsoft.com/office/drawing/2014/main" val="1617576611"/>
                    </a:ext>
                  </a:extLst>
                </a:gridCol>
                <a:gridCol w="1615966">
                  <a:extLst>
                    <a:ext uri="{9D8B030D-6E8A-4147-A177-3AD203B41FA5}">
                      <a16:colId xmlns:a16="http://schemas.microsoft.com/office/drawing/2014/main" val="1316854089"/>
                    </a:ext>
                  </a:extLst>
                </a:gridCol>
                <a:gridCol w="1615966">
                  <a:extLst>
                    <a:ext uri="{9D8B030D-6E8A-4147-A177-3AD203B41FA5}">
                      <a16:colId xmlns:a16="http://schemas.microsoft.com/office/drawing/2014/main" val="2772004806"/>
                    </a:ext>
                  </a:extLst>
                </a:gridCol>
              </a:tblGrid>
              <a:tr h="659106">
                <a:tc>
                  <a:txBody>
                    <a:bodyPr/>
                    <a:lstStyle/>
                    <a:p>
                      <a:pPr algn="ctr"/>
                      <a:r>
                        <a:rPr lang="de-DE" b="0" dirty="0"/>
                        <a:t>Konfusions-</a:t>
                      </a:r>
                    </a:p>
                    <a:p>
                      <a:pPr algn="ctr"/>
                      <a:r>
                        <a:rPr lang="de-DE" b="0" dirty="0" err="1"/>
                        <a:t>matrix</a:t>
                      </a:r>
                      <a:endParaRPr lang="de-DE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Tatsächlich: Keine Absicht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Tatsächlich: Hat Absicht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788358"/>
                  </a:ext>
                </a:extLst>
              </a:tr>
              <a:tr h="652554">
                <a:tc>
                  <a:txBody>
                    <a:bodyPr/>
                    <a:lstStyle/>
                    <a:p>
                      <a:r>
                        <a:rPr lang="de-DE" dirty="0"/>
                        <a:t>Vorhergesagt: Nein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229372"/>
                  </a:ext>
                </a:extLst>
              </a:tr>
              <a:tr h="652554">
                <a:tc>
                  <a:txBody>
                    <a:bodyPr/>
                    <a:lstStyle/>
                    <a:p>
                      <a:r>
                        <a:rPr lang="de-DE" dirty="0"/>
                        <a:t>Vorhergesagt: 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083093"/>
                  </a:ext>
                </a:extLst>
              </a:tr>
            </a:tbl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83FEB813-DDF7-467C-9A95-5FB6C6C36056}"/>
              </a:ext>
            </a:extLst>
          </p:cNvPr>
          <p:cNvSpPr txBox="1"/>
          <p:nvPr/>
        </p:nvSpPr>
        <p:spPr>
          <a:xfrm>
            <a:off x="6295697" y="1776248"/>
            <a:ext cx="546537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Test Set AUC : 0.7602</a:t>
            </a:r>
          </a:p>
          <a:p>
            <a:r>
              <a:rPr lang="de-DE" b="1" dirty="0"/>
              <a:t>Bedeutung</a:t>
            </a:r>
            <a:r>
              <a:rPr lang="de-DE" dirty="0"/>
              <a:t>: Bei zwei zufällig ausgewählten Personen (eine mit und eine ohne Gründungsabsicht) sagt das Modell in 76.02% der Fälle korrekt vorher, wer wahrscheinlicher Gründungsabsicht hat.</a:t>
            </a:r>
          </a:p>
          <a:p>
            <a:endParaRPr lang="de-DE" dirty="0"/>
          </a:p>
          <a:p>
            <a:r>
              <a:rPr lang="de-DE" b="1" dirty="0"/>
              <a:t>Sensitivität: 0.6552</a:t>
            </a:r>
          </a:p>
          <a:p>
            <a:r>
              <a:rPr lang="de-DE" b="1" dirty="0"/>
              <a:t>Bedeutung: </a:t>
            </a:r>
            <a:r>
              <a:rPr lang="de-DE" dirty="0"/>
              <a:t>Von allen Studierenden, die </a:t>
            </a:r>
            <a:r>
              <a:rPr lang="de-DE" i="1" dirty="0"/>
              <a:t>tatsächlich</a:t>
            </a:r>
            <a:r>
              <a:rPr lang="de-DE" dirty="0"/>
              <a:t> gründen wollen, wie viele hat unser Modell erfolgreich gefunden?</a:t>
            </a:r>
          </a:p>
          <a:p>
            <a:endParaRPr lang="de-DE" dirty="0"/>
          </a:p>
          <a:p>
            <a:r>
              <a:rPr lang="de-DE" b="1" dirty="0"/>
              <a:t>Spezifität: 0.7263</a:t>
            </a:r>
          </a:p>
          <a:p>
            <a:r>
              <a:rPr lang="de-DE" b="1" dirty="0"/>
              <a:t>Bedeutung: </a:t>
            </a:r>
            <a:r>
              <a:rPr lang="de-DE" dirty="0"/>
              <a:t>Von allen Studierenden, die </a:t>
            </a:r>
            <a:r>
              <a:rPr lang="de-DE" i="1" dirty="0"/>
              <a:t>nicht</a:t>
            </a:r>
            <a:r>
              <a:rPr lang="de-DE" dirty="0"/>
              <a:t> gründen wollen, wie viele hat unser Modell korrekterweise in Ruhe gelassen?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E7D1DF1-6D85-4FD1-A1D3-4A91EAD5B394}"/>
              </a:ext>
            </a:extLst>
          </p:cNvPr>
          <p:cNvSpPr txBox="1"/>
          <p:nvPr/>
        </p:nvSpPr>
        <p:spPr>
          <a:xfrm>
            <a:off x="838200" y="4830882"/>
            <a:ext cx="342637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“predicting startup </a:t>
            </a:r>
            <a:r>
              <a:rPr lang="en-US" i="1" dirty="0">
                <a:latin typeface="Aptos (Textkörper)"/>
              </a:rPr>
              <a:t>success</a:t>
            </a:r>
            <a:r>
              <a:rPr lang="en-US" i="1" dirty="0"/>
              <a:t> remains more art than science”</a:t>
            </a:r>
          </a:p>
          <a:p>
            <a:endParaRPr lang="en-US" dirty="0"/>
          </a:p>
          <a:p>
            <a:pPr algn="l"/>
            <a:r>
              <a:rPr lang="en-US" sz="1200" dirty="0">
                <a:latin typeface="Aptos (Textkörper)"/>
              </a:rPr>
              <a:t>(</a:t>
            </a:r>
            <a:r>
              <a:rPr lang="en-US" sz="1200" b="0" i="0" dirty="0">
                <a:effectLst/>
                <a:latin typeface="Aptos (Textkörper)"/>
              </a:rPr>
              <a:t>Harnessing the Power of Artificial Intelligence to Forecast Startup </a:t>
            </a:r>
          </a:p>
          <a:p>
            <a:pPr algn="l"/>
            <a:r>
              <a:rPr lang="en-US" sz="1200" b="0" i="0" dirty="0">
                <a:effectLst/>
                <a:latin typeface="Aptos (Textkörper)"/>
              </a:rPr>
              <a:t>Success: An Empirical Evaluation of the SECURE AI Model)</a:t>
            </a: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8DD0D5C9-1C7D-4603-8FD9-5F0963E37E8D}"/>
              </a:ext>
            </a:extLst>
          </p:cNvPr>
          <p:cNvSpPr/>
          <p:nvPr/>
        </p:nvSpPr>
        <p:spPr>
          <a:xfrm rot="5400000">
            <a:off x="2419482" y="3040783"/>
            <a:ext cx="45719" cy="32082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600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3556-CCD1-994D-A0E1-40FD8CB7C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286" y="3125159"/>
            <a:ext cx="2661745" cy="723133"/>
          </a:xfrm>
        </p:spPr>
        <p:txBody>
          <a:bodyPr/>
          <a:lstStyle/>
          <a:p>
            <a:r>
              <a:rPr lang="de-DE" dirty="0"/>
              <a:t>Evaluation</a:t>
            </a: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0CF8FE5-24FD-43B0-AB57-134A81FFE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9189" y="654187"/>
            <a:ext cx="8282810" cy="5521873"/>
          </a:xfrm>
          <a:prstGeom prst="rect">
            <a:avLst/>
          </a:prstGeom>
        </p:spPr>
      </p:pic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AEE548CE-FB40-45AF-8DB9-9D873DB56B40}"/>
              </a:ext>
            </a:extLst>
          </p:cNvPr>
          <p:cNvSpPr/>
          <p:nvPr/>
        </p:nvSpPr>
        <p:spPr>
          <a:xfrm>
            <a:off x="11017469" y="2845567"/>
            <a:ext cx="1227082" cy="1282318"/>
          </a:xfrm>
          <a:prstGeom prst="roundRect">
            <a:avLst>
              <a:gd name="adj" fmla="val 6389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B70AE57-BFF6-45E2-BAF9-CE21768B6419}"/>
              </a:ext>
            </a:extLst>
          </p:cNvPr>
          <p:cNvSpPr/>
          <p:nvPr/>
        </p:nvSpPr>
        <p:spPr>
          <a:xfrm>
            <a:off x="3909187" y="0"/>
            <a:ext cx="8282811" cy="654186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75D54D5-F225-4374-9361-CA02CD8F3219}"/>
              </a:ext>
            </a:extLst>
          </p:cNvPr>
          <p:cNvSpPr/>
          <p:nvPr/>
        </p:nvSpPr>
        <p:spPr>
          <a:xfrm>
            <a:off x="3909188" y="6176061"/>
            <a:ext cx="8282810" cy="6819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6372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F5870-79D9-C3B3-B529-CAA606D80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SH</a:t>
            </a:r>
            <a:r>
              <a:rPr lang="en-US" dirty="0" err="1"/>
              <a:t>apley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dditive </a:t>
            </a:r>
            <a:r>
              <a:rPr lang="en-US" dirty="0" err="1"/>
              <a:t>ex</a:t>
            </a:r>
            <a:r>
              <a:rPr lang="en-US" b="1" dirty="0" err="1"/>
              <a:t>P</a:t>
            </a:r>
            <a:r>
              <a:rPr lang="en-US" dirty="0" err="1"/>
              <a:t>lanations</a:t>
            </a:r>
            <a:r>
              <a:rPr lang="en-US" dirty="0"/>
              <a:t> (SHAP)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70AB504-3DA0-4666-82F7-59E7BC56D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550" y="3056665"/>
            <a:ext cx="8272899" cy="2459169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B0299D54-650A-423A-8579-24C02BBDFAD3}"/>
              </a:ext>
            </a:extLst>
          </p:cNvPr>
          <p:cNvCxnSpPr>
            <a:cxnSpLocks/>
          </p:cNvCxnSpPr>
          <p:nvPr/>
        </p:nvCxnSpPr>
        <p:spPr>
          <a:xfrm flipH="1">
            <a:off x="2890346" y="5700496"/>
            <a:ext cx="6852744" cy="0"/>
          </a:xfrm>
          <a:prstGeom prst="line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882157FC-D699-4FF7-A0B6-16C88B152B58}"/>
              </a:ext>
            </a:extLst>
          </p:cNvPr>
          <p:cNvSpPr txBox="1"/>
          <p:nvPr/>
        </p:nvSpPr>
        <p:spPr>
          <a:xfrm>
            <a:off x="4722688" y="5931330"/>
            <a:ext cx="3105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Möchte ein Unternehmen starten?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FCBA8E5-0E86-4371-9A4D-14E85D33F018}"/>
              </a:ext>
            </a:extLst>
          </p:cNvPr>
          <p:cNvSpPr txBox="1"/>
          <p:nvPr/>
        </p:nvSpPr>
        <p:spPr>
          <a:xfrm>
            <a:off x="9211610" y="5705061"/>
            <a:ext cx="106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100%</a:t>
            </a:r>
          </a:p>
          <a:p>
            <a:pPr algn="ctr"/>
            <a:r>
              <a:rPr lang="de-DE" sz="2400" dirty="0"/>
              <a:t>(JA)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178F4CF-E9D7-4B5D-911E-4EF33488271E}"/>
              </a:ext>
            </a:extLst>
          </p:cNvPr>
          <p:cNvSpPr txBox="1"/>
          <p:nvPr/>
        </p:nvSpPr>
        <p:spPr>
          <a:xfrm>
            <a:off x="6777863" y="1764004"/>
            <a:ext cx="49017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Kennt Unternehmer persönlich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Fähigkeiten zu starten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…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BB834E2-83F3-4D15-89FC-DC0BC8777D21}"/>
              </a:ext>
            </a:extLst>
          </p:cNvPr>
          <p:cNvSpPr txBox="1"/>
          <p:nvPr/>
        </p:nvSpPr>
        <p:spPr>
          <a:xfrm>
            <a:off x="1959549" y="1793946"/>
            <a:ext cx="41364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Angst vor dem Scheitern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Alter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…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76D5A25-FFB9-4B51-AEFA-EBF7C6AC3BB2}"/>
              </a:ext>
            </a:extLst>
          </p:cNvPr>
          <p:cNvSpPr txBox="1"/>
          <p:nvPr/>
        </p:nvSpPr>
        <p:spPr>
          <a:xfrm>
            <a:off x="2448743" y="5700494"/>
            <a:ext cx="106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0% (NEIN)</a:t>
            </a:r>
          </a:p>
        </p:txBody>
      </p:sp>
    </p:spTree>
    <p:extLst>
      <p:ext uri="{BB962C8B-B14F-4D97-AF65-F5344CB8AC3E}">
        <p14:creationId xmlns:p14="http://schemas.microsoft.com/office/powerpoint/2010/main" val="813790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F5870-79D9-C3B3-B529-CAA606D80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SH</a:t>
            </a:r>
            <a:r>
              <a:rPr lang="en-US" dirty="0" err="1"/>
              <a:t>apley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dditive </a:t>
            </a:r>
            <a:r>
              <a:rPr lang="en-US" dirty="0" err="1"/>
              <a:t>ex</a:t>
            </a:r>
            <a:r>
              <a:rPr lang="en-US" b="1" dirty="0" err="1"/>
              <a:t>P</a:t>
            </a:r>
            <a:r>
              <a:rPr lang="en-US" dirty="0" err="1"/>
              <a:t>lanations</a:t>
            </a:r>
            <a:r>
              <a:rPr lang="en-US" dirty="0"/>
              <a:t> (SHAP)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70AB504-3DA0-4666-82F7-59E7BC56D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5" y="3067591"/>
            <a:ext cx="8272899" cy="2459169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B0299D54-650A-423A-8579-24C02BBDFAD3}"/>
              </a:ext>
            </a:extLst>
          </p:cNvPr>
          <p:cNvCxnSpPr>
            <a:cxnSpLocks/>
          </p:cNvCxnSpPr>
          <p:nvPr/>
        </p:nvCxnSpPr>
        <p:spPr>
          <a:xfrm flipH="1">
            <a:off x="2890346" y="5700496"/>
            <a:ext cx="6852744" cy="0"/>
          </a:xfrm>
          <a:prstGeom prst="line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882157FC-D699-4FF7-A0B6-16C88B152B58}"/>
              </a:ext>
            </a:extLst>
          </p:cNvPr>
          <p:cNvSpPr txBox="1"/>
          <p:nvPr/>
        </p:nvSpPr>
        <p:spPr>
          <a:xfrm>
            <a:off x="4722688" y="5931330"/>
            <a:ext cx="3105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Möchte ein Unternehmen starten?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FCBA8E5-0E86-4371-9A4D-14E85D33F018}"/>
              </a:ext>
            </a:extLst>
          </p:cNvPr>
          <p:cNvSpPr txBox="1"/>
          <p:nvPr/>
        </p:nvSpPr>
        <p:spPr>
          <a:xfrm>
            <a:off x="9211610" y="5705061"/>
            <a:ext cx="106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100%</a:t>
            </a:r>
          </a:p>
          <a:p>
            <a:pPr algn="ctr"/>
            <a:r>
              <a:rPr lang="de-DE" sz="2400" dirty="0"/>
              <a:t>(JA)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178F4CF-E9D7-4B5D-911E-4EF33488271E}"/>
              </a:ext>
            </a:extLst>
          </p:cNvPr>
          <p:cNvSpPr txBox="1"/>
          <p:nvPr/>
        </p:nvSpPr>
        <p:spPr>
          <a:xfrm>
            <a:off x="6777863" y="1764004"/>
            <a:ext cx="49017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Kennt Unternehmer persönlich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Fähigkeiten zu starten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…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BB834E2-83F3-4D15-89FC-DC0BC8777D21}"/>
              </a:ext>
            </a:extLst>
          </p:cNvPr>
          <p:cNvSpPr txBox="1"/>
          <p:nvPr/>
        </p:nvSpPr>
        <p:spPr>
          <a:xfrm>
            <a:off x="1959549" y="1793946"/>
            <a:ext cx="41364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Angst vor dem Scheitern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Alter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…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76D5A25-FFB9-4B51-AEFA-EBF7C6AC3BB2}"/>
              </a:ext>
            </a:extLst>
          </p:cNvPr>
          <p:cNvSpPr txBox="1"/>
          <p:nvPr/>
        </p:nvSpPr>
        <p:spPr>
          <a:xfrm>
            <a:off x="2448743" y="5700494"/>
            <a:ext cx="106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0% (NEIN)</a:t>
            </a: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6C5D27CF-9D2F-4443-AA88-FABE4599171A}"/>
              </a:ext>
            </a:extLst>
          </p:cNvPr>
          <p:cNvCxnSpPr>
            <a:cxnSpLocks/>
          </p:cNvCxnSpPr>
          <p:nvPr/>
        </p:nvCxnSpPr>
        <p:spPr>
          <a:xfrm>
            <a:off x="4256690" y="4372303"/>
            <a:ext cx="0" cy="120869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95F4037B-C0AF-49D2-9EA9-8FE45D9BD03D}"/>
              </a:ext>
            </a:extLst>
          </p:cNvPr>
          <p:cNvCxnSpPr/>
          <p:nvPr/>
        </p:nvCxnSpPr>
        <p:spPr>
          <a:xfrm flipV="1">
            <a:off x="4267200" y="5602013"/>
            <a:ext cx="0" cy="22071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DF7F90FB-9506-4721-984B-08F7226AAFAE}"/>
              </a:ext>
            </a:extLst>
          </p:cNvPr>
          <p:cNvSpPr txBox="1"/>
          <p:nvPr/>
        </p:nvSpPr>
        <p:spPr>
          <a:xfrm>
            <a:off x="3735720" y="5798980"/>
            <a:ext cx="10629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20%</a:t>
            </a:r>
          </a:p>
        </p:txBody>
      </p:sp>
    </p:spTree>
    <p:extLst>
      <p:ext uri="{BB962C8B-B14F-4D97-AF65-F5344CB8AC3E}">
        <p14:creationId xmlns:p14="http://schemas.microsoft.com/office/powerpoint/2010/main" val="15237581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F5870-79D9-C3B3-B529-CAA606D80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SH</a:t>
            </a:r>
            <a:r>
              <a:rPr lang="en-US" dirty="0" err="1"/>
              <a:t>apley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dditive </a:t>
            </a:r>
            <a:r>
              <a:rPr lang="en-US" dirty="0" err="1"/>
              <a:t>ex</a:t>
            </a:r>
            <a:r>
              <a:rPr lang="en-US" b="1" dirty="0" err="1"/>
              <a:t>P</a:t>
            </a:r>
            <a:r>
              <a:rPr lang="en-US" dirty="0" err="1"/>
              <a:t>lanations</a:t>
            </a:r>
            <a:r>
              <a:rPr lang="en-US" dirty="0"/>
              <a:t> (SHAP)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14AF944-7A77-42CC-B271-E5DA30502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89090"/>
            <a:ext cx="3429000" cy="127542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E22714E-6EB9-45BC-B842-C5818228C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420258"/>
            <a:ext cx="3429000" cy="133370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ED54832A-A944-4DCB-8B4E-E3B37507BD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809711"/>
            <a:ext cx="3432894" cy="1412413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6B39A9E6-6951-44B9-B7BB-2C81D5BC8D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4187" y="1792456"/>
            <a:ext cx="3519611" cy="1588652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D1AAB17F-5B9E-40FD-B5AC-E5DA9EC981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34188" y="3482877"/>
            <a:ext cx="3519611" cy="1208468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A861904B-CBB4-4293-B3A7-703A2031A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4187" y="4809711"/>
            <a:ext cx="3429000" cy="1333706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EE6977F3-E45D-48FF-9FB6-5E02A29B23F1}"/>
              </a:ext>
            </a:extLst>
          </p:cNvPr>
          <p:cNvSpPr txBox="1"/>
          <p:nvPr/>
        </p:nvSpPr>
        <p:spPr>
          <a:xfrm>
            <a:off x="4952144" y="3671612"/>
            <a:ext cx="21971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2400" dirty="0"/>
              <a:t>(Für ~150 Studenten)</a:t>
            </a:r>
          </a:p>
        </p:txBody>
      </p:sp>
    </p:spTree>
    <p:extLst>
      <p:ext uri="{BB962C8B-B14F-4D97-AF65-F5344CB8AC3E}">
        <p14:creationId xmlns:p14="http://schemas.microsoft.com/office/powerpoint/2010/main" val="17800333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F5870-79D9-C3B3-B529-CAA606D80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362" y="846369"/>
            <a:ext cx="3258013" cy="5165262"/>
          </a:xfrm>
        </p:spPr>
        <p:txBody>
          <a:bodyPr>
            <a:normAutofit/>
          </a:bodyPr>
          <a:lstStyle/>
          <a:p>
            <a:r>
              <a:rPr lang="en-US" b="1" dirty="0" err="1"/>
              <a:t>SH</a:t>
            </a:r>
            <a:r>
              <a:rPr lang="en-US" dirty="0" err="1"/>
              <a:t>apley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dditive </a:t>
            </a:r>
            <a:r>
              <a:rPr lang="en-US" dirty="0" err="1"/>
              <a:t>ex</a:t>
            </a:r>
            <a:r>
              <a:rPr lang="en-US" b="1" dirty="0" err="1"/>
              <a:t>P</a:t>
            </a:r>
            <a:r>
              <a:rPr lang="en-US" dirty="0" err="1"/>
              <a:t>lanations</a:t>
            </a:r>
            <a:r>
              <a:rPr lang="en-US" dirty="0"/>
              <a:t> (SHAP)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3DF8ED1-5391-4A58-A366-A81C61CD91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229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6020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3E86063E-6A1F-4DB5-BE54-F09C07591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 err="1"/>
              <a:t>SH</a:t>
            </a:r>
            <a:r>
              <a:rPr lang="en-US" dirty="0" err="1"/>
              <a:t>apley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dditive </a:t>
            </a:r>
            <a:r>
              <a:rPr lang="en-US" dirty="0" err="1"/>
              <a:t>ex</a:t>
            </a:r>
            <a:r>
              <a:rPr lang="en-US" b="1" dirty="0" err="1"/>
              <a:t>P</a:t>
            </a:r>
            <a:r>
              <a:rPr lang="en-US" dirty="0" err="1"/>
              <a:t>lanations</a:t>
            </a:r>
            <a:r>
              <a:rPr lang="en-US" dirty="0"/>
              <a:t> (SHAP)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906ABA1-AC6D-44D3-8F80-637E4D5E55F4}"/>
              </a:ext>
            </a:extLst>
          </p:cNvPr>
          <p:cNvSpPr txBox="1"/>
          <p:nvPr/>
        </p:nvSpPr>
        <p:spPr>
          <a:xfrm>
            <a:off x="378372" y="2884651"/>
            <a:ext cx="3558075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/>
              <a:t>Erklärung der Variable</a:t>
            </a:r>
            <a:endParaRPr lang="de-DE" sz="2400" b="1" dirty="0"/>
          </a:p>
          <a:p>
            <a:endParaRPr lang="de-DE" sz="1600" dirty="0"/>
          </a:p>
          <a:p>
            <a:r>
              <a:rPr lang="de-DE" sz="2400" dirty="0"/>
              <a:t>Wie viele Personen kennen Sie persönlich, die in den letzten 2 Jahren ein Unternehmen gegründet oder sich selbstständig gemacht haben?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2D1C52F-49A3-4EAA-9E2A-09161426ED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35"/>
          <a:stretch/>
        </p:blipFill>
        <p:spPr>
          <a:xfrm>
            <a:off x="5022630" y="2884651"/>
            <a:ext cx="2366142" cy="33747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1A29B152-A7B6-47D2-B9C4-79529E17A683}"/>
              </a:ext>
            </a:extLst>
          </p:cNvPr>
          <p:cNvSpPr txBox="1"/>
          <p:nvPr/>
        </p:nvSpPr>
        <p:spPr>
          <a:xfrm>
            <a:off x="5022630" y="6259351"/>
            <a:ext cx="11272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niemanden</a:t>
            </a:r>
            <a:endParaRPr lang="de-DE" sz="24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CCCAD67-031F-4FF5-8120-C5242D52F0BC}"/>
              </a:ext>
            </a:extLst>
          </p:cNvPr>
          <p:cNvSpPr txBox="1"/>
          <p:nvPr/>
        </p:nvSpPr>
        <p:spPr>
          <a:xfrm>
            <a:off x="6149862" y="6259351"/>
            <a:ext cx="9589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min. eine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089DE5A-C60C-4FE2-9C6B-DF0396FBA9B0}"/>
              </a:ext>
            </a:extLst>
          </p:cNvPr>
          <p:cNvSpPr txBox="1"/>
          <p:nvPr/>
        </p:nvSpPr>
        <p:spPr>
          <a:xfrm>
            <a:off x="8151762" y="2884651"/>
            <a:ext cx="391411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/>
              <a:t>Handlungsempfehlungen</a:t>
            </a:r>
          </a:p>
          <a:p>
            <a:endParaRPr lang="de-DE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Mentorship</a:t>
            </a:r>
            <a:r>
              <a:rPr lang="de-DE" sz="2400" dirty="0"/>
              <a:t> Programme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Alumni Network Events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Gastvorträge von Gründern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907677B2-757A-40A6-A674-0EB7A77D1B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90" b="89272"/>
          <a:stretch/>
        </p:blipFill>
        <p:spPr>
          <a:xfrm>
            <a:off x="0" y="1867256"/>
            <a:ext cx="12192000" cy="42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18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3E86063E-6A1F-4DB5-BE54-F09C07591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 err="1"/>
              <a:t>SH</a:t>
            </a:r>
            <a:r>
              <a:rPr lang="en-US" dirty="0" err="1"/>
              <a:t>apley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dditive </a:t>
            </a:r>
            <a:r>
              <a:rPr lang="en-US" dirty="0" err="1"/>
              <a:t>ex</a:t>
            </a:r>
            <a:r>
              <a:rPr lang="en-US" b="1" dirty="0" err="1"/>
              <a:t>P</a:t>
            </a:r>
            <a:r>
              <a:rPr lang="en-US" dirty="0" err="1"/>
              <a:t>lanations</a:t>
            </a:r>
            <a:r>
              <a:rPr lang="en-US" dirty="0"/>
              <a:t> (SHAP)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906ABA1-AC6D-44D3-8F80-637E4D5E55F4}"/>
              </a:ext>
            </a:extLst>
          </p:cNvPr>
          <p:cNvSpPr txBox="1"/>
          <p:nvPr/>
        </p:nvSpPr>
        <p:spPr>
          <a:xfrm>
            <a:off x="378372" y="2884651"/>
            <a:ext cx="355807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/>
              <a:t>Erklärung der Variable</a:t>
            </a:r>
            <a:endParaRPr lang="de-DE" sz="2400" b="1" dirty="0"/>
          </a:p>
          <a:p>
            <a:endParaRPr lang="de-DE" sz="1600" dirty="0"/>
          </a:p>
          <a:p>
            <a:r>
              <a:rPr lang="de-DE" sz="2400" dirty="0"/>
              <a:t>Verfügt über das nötige Wissen, Können und die Erfahrung, um ein neues Unternehmen zu gründen.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2D1C52F-49A3-4EAA-9E2A-09161426ED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4" b="2604"/>
          <a:stretch/>
        </p:blipFill>
        <p:spPr>
          <a:xfrm>
            <a:off x="5022630" y="2884651"/>
            <a:ext cx="2366142" cy="33747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1A29B152-A7B6-47D2-B9C4-79529E17A683}"/>
              </a:ext>
            </a:extLst>
          </p:cNvPr>
          <p:cNvSpPr txBox="1"/>
          <p:nvPr/>
        </p:nvSpPr>
        <p:spPr>
          <a:xfrm>
            <a:off x="4218948" y="6128897"/>
            <a:ext cx="14846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Stimmt nicht zu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089DE5A-C60C-4FE2-9C6B-DF0396FBA9B0}"/>
              </a:ext>
            </a:extLst>
          </p:cNvPr>
          <p:cNvSpPr txBox="1"/>
          <p:nvPr/>
        </p:nvSpPr>
        <p:spPr>
          <a:xfrm>
            <a:off x="8151762" y="2884651"/>
            <a:ext cx="3914113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/>
              <a:t>Handlungsempfehlungen</a:t>
            </a:r>
          </a:p>
          <a:p>
            <a:endParaRPr lang="de-DE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Skill</a:t>
            </a:r>
            <a:r>
              <a:rPr lang="de-DE" sz="2400" dirty="0"/>
              <a:t>-basierte Workshops: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dirty="0"/>
              <a:t>„Grundlagen des Online-Marketings“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dirty="0"/>
              <a:t>„</a:t>
            </a:r>
            <a:r>
              <a:rPr lang="de-DE" dirty="0" err="1"/>
              <a:t>Prototyping</a:t>
            </a:r>
            <a:r>
              <a:rPr lang="de-DE" dirty="0"/>
              <a:t> &amp; MVP-Entwicklung“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dirty="0"/>
              <a:t>„Präsentieren &amp; Pitchen“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dirty="0"/>
              <a:t>„Finanzplanung für Gründer: Erste Schritte“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de-DE" sz="2400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907677B2-757A-40A6-A674-0EB7A77D1B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2" b="80363"/>
          <a:stretch/>
        </p:blipFill>
        <p:spPr>
          <a:xfrm>
            <a:off x="0" y="1901112"/>
            <a:ext cx="12192000" cy="386557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5C2CE824-69CF-4322-96AF-4C3B5B178C65}"/>
              </a:ext>
            </a:extLst>
          </p:cNvPr>
          <p:cNvSpPr txBox="1"/>
          <p:nvPr/>
        </p:nvSpPr>
        <p:spPr>
          <a:xfrm>
            <a:off x="5556750" y="6467451"/>
            <a:ext cx="10232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Stimmt zu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E62CD49-90A8-47D0-BF5E-08ED1098F6E0}"/>
              </a:ext>
            </a:extLst>
          </p:cNvPr>
          <p:cNvSpPr txBox="1"/>
          <p:nvPr/>
        </p:nvSpPr>
        <p:spPr>
          <a:xfrm>
            <a:off x="6433207" y="6154321"/>
            <a:ext cx="10785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unbekannt</a:t>
            </a:r>
          </a:p>
        </p:txBody>
      </p:sp>
    </p:spTree>
    <p:extLst>
      <p:ext uri="{BB962C8B-B14F-4D97-AF65-F5344CB8AC3E}">
        <p14:creationId xmlns:p14="http://schemas.microsoft.com/office/powerpoint/2010/main" val="20045360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3E86063E-6A1F-4DB5-BE54-F09C07591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 err="1"/>
              <a:t>SH</a:t>
            </a:r>
            <a:r>
              <a:rPr lang="en-US" dirty="0" err="1"/>
              <a:t>apley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dditive </a:t>
            </a:r>
            <a:r>
              <a:rPr lang="en-US" dirty="0" err="1"/>
              <a:t>ex</a:t>
            </a:r>
            <a:r>
              <a:rPr lang="en-US" b="1" dirty="0" err="1"/>
              <a:t>P</a:t>
            </a:r>
            <a:r>
              <a:rPr lang="en-US" dirty="0" err="1"/>
              <a:t>lanations</a:t>
            </a:r>
            <a:r>
              <a:rPr lang="en-US" dirty="0"/>
              <a:t> (SHAP)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906ABA1-AC6D-44D3-8F80-637E4D5E55F4}"/>
              </a:ext>
            </a:extLst>
          </p:cNvPr>
          <p:cNvSpPr txBox="1"/>
          <p:nvPr/>
        </p:nvSpPr>
        <p:spPr>
          <a:xfrm>
            <a:off x="378372" y="2884651"/>
            <a:ext cx="355807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/>
              <a:t>Erklärung der Variable</a:t>
            </a:r>
            <a:endParaRPr lang="de-DE" sz="2400" b="1" dirty="0"/>
          </a:p>
          <a:p>
            <a:endParaRPr lang="de-DE" sz="1600" dirty="0"/>
          </a:p>
          <a:p>
            <a:r>
              <a:rPr lang="de-DE" sz="2400" dirty="0"/>
              <a:t>Sieht gute Möglichkeiten, in den nächsten 6 Monaten ein Unternehmen zu gründen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2D1C52F-49A3-4EAA-9E2A-09161426ED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7" b="2737"/>
          <a:stretch/>
        </p:blipFill>
        <p:spPr>
          <a:xfrm>
            <a:off x="5022630" y="2884651"/>
            <a:ext cx="2366142" cy="33747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1A29B152-A7B6-47D2-B9C4-79529E17A683}"/>
              </a:ext>
            </a:extLst>
          </p:cNvPr>
          <p:cNvSpPr txBox="1"/>
          <p:nvPr/>
        </p:nvSpPr>
        <p:spPr>
          <a:xfrm>
            <a:off x="4218948" y="6128897"/>
            <a:ext cx="14846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Stimmt nicht zu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089DE5A-C60C-4FE2-9C6B-DF0396FBA9B0}"/>
              </a:ext>
            </a:extLst>
          </p:cNvPr>
          <p:cNvSpPr txBox="1"/>
          <p:nvPr/>
        </p:nvSpPr>
        <p:spPr>
          <a:xfrm>
            <a:off x="8151762" y="2884651"/>
            <a:ext cx="3914113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/>
              <a:t>Handlungsempfehlungen</a:t>
            </a:r>
          </a:p>
          <a:p>
            <a:endParaRPr lang="de-DE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"Trend-</a:t>
            </a:r>
            <a:r>
              <a:rPr lang="de-DE" sz="2400" dirty="0" err="1"/>
              <a:t>Spotting</a:t>
            </a:r>
            <a:r>
              <a:rPr lang="de-DE" sz="2400" dirty="0"/>
              <a:t>„ Workshops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Hackathons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„Design </a:t>
            </a:r>
            <a:r>
              <a:rPr lang="de-DE" sz="2400" dirty="0" err="1"/>
              <a:t>Thinking</a:t>
            </a:r>
            <a:r>
              <a:rPr lang="de-DE" sz="2400" dirty="0"/>
              <a:t> für Startups“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907677B2-757A-40A6-A674-0EB7A77D1B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16" b="65946"/>
          <a:stretch/>
        </p:blipFill>
        <p:spPr>
          <a:xfrm>
            <a:off x="0" y="1867255"/>
            <a:ext cx="12192000" cy="420414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5C2CE824-69CF-4322-96AF-4C3B5B178C65}"/>
              </a:ext>
            </a:extLst>
          </p:cNvPr>
          <p:cNvSpPr txBox="1"/>
          <p:nvPr/>
        </p:nvSpPr>
        <p:spPr>
          <a:xfrm>
            <a:off x="5556750" y="6467451"/>
            <a:ext cx="10232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Stimmt zu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E62CD49-90A8-47D0-BF5E-08ED1098F6E0}"/>
              </a:ext>
            </a:extLst>
          </p:cNvPr>
          <p:cNvSpPr txBox="1"/>
          <p:nvPr/>
        </p:nvSpPr>
        <p:spPr>
          <a:xfrm>
            <a:off x="6433207" y="6154321"/>
            <a:ext cx="10785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unbekannt</a:t>
            </a:r>
          </a:p>
        </p:txBody>
      </p:sp>
    </p:spTree>
    <p:extLst>
      <p:ext uri="{BB962C8B-B14F-4D97-AF65-F5344CB8AC3E}">
        <p14:creationId xmlns:p14="http://schemas.microsoft.com/office/powerpoint/2010/main" val="1416831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28774-A23E-108E-5238-10042E73F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400" dirty="0"/>
              <a:t>Fragen &amp; Antworten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248A3-1338-5871-8D6F-260F3DFFE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3950" y="3429000"/>
            <a:ext cx="4864100" cy="660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400" dirty="0"/>
              <a:t>Vielen Dank für Ihre Aufmerksamkeit!</a:t>
            </a:r>
            <a:endParaRPr lang="en-US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72EA3FD-1F91-456B-86AB-6378983312BA}"/>
              </a:ext>
            </a:extLst>
          </p:cNvPr>
          <p:cNvSpPr txBox="1">
            <a:spLocks/>
          </p:cNvSpPr>
          <p:nvPr/>
        </p:nvSpPr>
        <p:spPr>
          <a:xfrm>
            <a:off x="7004050" y="5168899"/>
            <a:ext cx="4864100" cy="1600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de-DE" sz="2400" dirty="0"/>
              <a:t>Timo Rolf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de-DE" sz="2400" dirty="0"/>
              <a:t>Maschinelles Lernen (SS2025)</a:t>
            </a:r>
            <a:endParaRPr lang="de-DE" sz="2400" b="0" i="0" u="sng" dirty="0">
              <a:solidFill>
                <a:srgbClr val="094478"/>
              </a:solidFill>
              <a:effectLst/>
              <a:latin typeface="Aptos (Textkörper)"/>
              <a:hlinkClick r:id="rId2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de-DE" sz="2400" b="0" i="0" u="sng" dirty="0">
                <a:solidFill>
                  <a:srgbClr val="094478"/>
                </a:solidFill>
                <a:effectLst/>
                <a:latin typeface="Aptos (Textkörper)"/>
                <a:hlinkClick r:id="rId2"/>
              </a:rPr>
              <a:t>timo.rolf@stud.th-deg.de</a:t>
            </a:r>
            <a:endParaRPr lang="de-DE" sz="2400" b="0" i="0" u="sng" dirty="0">
              <a:solidFill>
                <a:srgbClr val="094478"/>
              </a:solidFill>
              <a:effectLst/>
              <a:latin typeface="Aptos (Textkörper)"/>
            </a:endParaRPr>
          </a:p>
          <a:p>
            <a:pPr marL="0" indent="0" algn="r">
              <a:buFont typeface="Arial" panose="020B0604020202020204" pitchFamily="34" charset="0"/>
              <a:buNone/>
            </a:pPr>
            <a:endParaRPr lang="de-DE" sz="3600" dirty="0">
              <a:latin typeface="Aptos (Textkörper)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5D5685C-04A3-4E2E-9533-F188C85A4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 flipH="1">
            <a:off x="10060940" y="2829560"/>
            <a:ext cx="45719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46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CC3B2B5-3FC8-7510-55A7-D49563B9E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28233"/>
            <a:ext cx="5362708" cy="380153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AA3C1F8-D4C9-4F0B-B9C6-FBEBDC59A2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5" t="194"/>
          <a:stretch/>
        </p:blipFill>
        <p:spPr>
          <a:xfrm>
            <a:off x="733292" y="0"/>
            <a:ext cx="4495578" cy="6858000"/>
          </a:xfrm>
          <a:prstGeom prst="rect">
            <a:avLst/>
          </a:prstGeom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41543F6D-46A1-4C9A-A133-53D3FA67EC74}"/>
              </a:ext>
            </a:extLst>
          </p:cNvPr>
          <p:cNvSpPr/>
          <p:nvPr/>
        </p:nvSpPr>
        <p:spPr>
          <a:xfrm rot="5400000">
            <a:off x="9121140" y="-2163232"/>
            <a:ext cx="45719" cy="609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91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87A49-1397-7447-FAFE-0B8D84622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326" y="2204515"/>
            <a:ext cx="4291361" cy="2656855"/>
          </a:xfrm>
        </p:spPr>
        <p:txBody>
          <a:bodyPr/>
          <a:lstStyle/>
          <a:p>
            <a:pPr algn="ctr"/>
            <a:r>
              <a:rPr lang="de-DE" dirty="0"/>
              <a:t>Einfluss von Start-Ups auf deutsche Wirtschaft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BB772C-0A29-C0D7-A196-40DBC514BE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0461" y="1041051"/>
            <a:ext cx="5886003" cy="4775897"/>
          </a:xfrm>
        </p:spPr>
      </p:pic>
      <p:sp>
        <p:nvSpPr>
          <p:cNvPr id="4" name="Rectangle 11">
            <a:extLst>
              <a:ext uri="{FF2B5EF4-FFF2-40B4-BE49-F238E27FC236}">
                <a16:creationId xmlns:a16="http://schemas.microsoft.com/office/drawing/2014/main" id="{9DF8104C-6941-4083-8330-2156621B9CB1}"/>
              </a:ext>
            </a:extLst>
          </p:cNvPr>
          <p:cNvSpPr/>
          <p:nvPr/>
        </p:nvSpPr>
        <p:spPr>
          <a:xfrm>
            <a:off x="5231214" y="1155701"/>
            <a:ext cx="45719" cy="57023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81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DBCAD-30BB-722A-C77C-4DAB3483F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wir Gründungsgeist systematisch entfesseln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CC2E3-510F-C745-5145-2C70208D8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3400" cy="4667250"/>
          </a:xfrm>
        </p:spPr>
        <p:txBody>
          <a:bodyPr>
            <a:noAutofit/>
          </a:bodyPr>
          <a:lstStyle/>
          <a:p>
            <a:r>
              <a:rPr lang="de-DE" sz="2400" b="1" dirty="0"/>
              <a:t>Datengrundlage schaffen:</a:t>
            </a:r>
            <a:r>
              <a:rPr lang="de-DE" sz="2400" dirty="0"/>
              <a:t>                                                                                         Empirische Erfassung von Gründungsabsichten mithilfe der GEM-Studie 2021.</a:t>
            </a:r>
          </a:p>
          <a:p>
            <a:endParaRPr lang="de-DE" sz="100" dirty="0"/>
          </a:p>
          <a:p>
            <a:r>
              <a:rPr lang="de-DE" sz="2400" b="1" dirty="0"/>
              <a:t>Potenziale erkennen:                                                                                                     </a:t>
            </a:r>
            <a:r>
              <a:rPr lang="de-DE" sz="2400" dirty="0"/>
              <a:t> Einsatz von KI zur Identifikation von Studierenden mit geringer &amp; hoher Gründungsneigung.</a:t>
            </a:r>
          </a:p>
          <a:p>
            <a:endParaRPr lang="de-DE" sz="100" dirty="0"/>
          </a:p>
          <a:p>
            <a:r>
              <a:rPr lang="de-DE" sz="2400" b="1" dirty="0"/>
              <a:t>Erfolgsfaktoren analysieren:</a:t>
            </a:r>
            <a:r>
              <a:rPr lang="de-DE" sz="2400" dirty="0"/>
              <a:t>                                                                                    Identifikation der entscheidenden Merkmale, die gründungsaffine Studierende von anderen unterscheiden.</a:t>
            </a:r>
          </a:p>
          <a:p>
            <a:endParaRPr lang="de-DE" sz="100" dirty="0"/>
          </a:p>
          <a:p>
            <a:r>
              <a:rPr lang="de-DE" sz="2400" b="1" dirty="0"/>
              <a:t>Maßnahmen ableiten:</a:t>
            </a:r>
            <a:r>
              <a:rPr lang="de-DE" sz="2400" dirty="0"/>
              <a:t>                                                                                                            Entwicklung von zielgerichteten Strategien und Handlungsempfehlungen zur Gründungsförderung.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81379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7ADEE-EDDA-D602-2E83-ED325FA96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 Entrepreneurship Monitor (GEM)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A822A-6D2B-A0EC-77FB-85C167557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sz="2400" b="1" dirty="0"/>
              <a:t>Wer sind sie?                                                                                                            </a:t>
            </a:r>
            <a:r>
              <a:rPr lang="de-DE" sz="2400" dirty="0"/>
              <a:t>Weltweit größte Studie zum Unternehmertum; Netzwerk von Forschenden.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2400" b="1" dirty="0"/>
              <a:t>Was machen sie?</a:t>
            </a:r>
            <a:r>
              <a:rPr lang="de-DE" sz="2400" dirty="0"/>
              <a:t>                                                                                                          Sammeln und analysieren Daten zu unternehmerischen Aktivitäten, Einstellungen und Rahmenbedingungen in verschiedenen Ländern.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2400" b="1" dirty="0"/>
              <a:t>Wozu?</a:t>
            </a:r>
            <a:r>
              <a:rPr lang="de-DE" sz="2400" dirty="0"/>
              <a:t>                                                                                                                            Bieten Entscheidungsträgern, Forschenden und Unternehmern evidenzbasierte Einblicke zur Förderung des Unternehmertums.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59553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28774-A23E-108E-5238-10042E73F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400" dirty="0"/>
              <a:t>Zielvariable (FUTSUPNO)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248A3-1338-5871-8D6F-260F3DFFE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6300" y="3429000"/>
            <a:ext cx="7899400" cy="9683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100" dirty="0"/>
              <a:t> </a:t>
            </a:r>
            <a:br>
              <a:rPr lang="de-DE" sz="2400" dirty="0"/>
            </a:br>
            <a:r>
              <a:rPr lang="de-DE" sz="2400" dirty="0"/>
              <a:t>„Erwartet, in den nächsten 3 Jahren ein Startup/Unternehmen zu gründen, ist aber derzeit nicht involviert (18-64 Jahre).</a:t>
            </a:r>
            <a:r>
              <a:rPr lang="en-US" sz="24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8660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175FD-93EE-8460-3211-AEFC4867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Motive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Unternehmertum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D46C74-6762-A6B2-1B85-8E7F0FF15776}"/>
              </a:ext>
            </a:extLst>
          </p:cNvPr>
          <p:cNvSpPr txBox="1"/>
          <p:nvPr/>
        </p:nvSpPr>
        <p:spPr>
          <a:xfrm>
            <a:off x="8686800" y="2783909"/>
            <a:ext cx="31093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Notwendigkeit-</a:t>
            </a:r>
            <a:endParaRPr lang="de-DE" sz="2400" dirty="0"/>
          </a:p>
          <a:p>
            <a:r>
              <a:rPr lang="de-DE" sz="2400" dirty="0"/>
              <a:t>vs.</a:t>
            </a:r>
          </a:p>
          <a:p>
            <a:r>
              <a:rPr lang="en-US" sz="2400" b="1" dirty="0" err="1"/>
              <a:t>Chancen</a:t>
            </a:r>
            <a:r>
              <a:rPr lang="en-US" sz="2400" b="1" dirty="0"/>
              <a:t>-</a:t>
            </a:r>
          </a:p>
          <a:p>
            <a:endParaRPr lang="en-US" sz="2400" b="1" dirty="0"/>
          </a:p>
          <a:p>
            <a:r>
              <a:rPr lang="en-US" sz="2400" dirty="0" err="1"/>
              <a:t>getriebenes</a:t>
            </a:r>
            <a:endParaRPr lang="en-US" sz="2400" dirty="0"/>
          </a:p>
          <a:p>
            <a:r>
              <a:rPr lang="en-US" sz="2400" dirty="0" err="1"/>
              <a:t>Unternehmertum</a:t>
            </a:r>
            <a:endParaRPr lang="en-US" sz="24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46EE41D-E625-4231-A307-ED5ECFCDC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24" y="1536978"/>
            <a:ext cx="7642738" cy="480218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24E191F-9163-4EB0-81F7-FC4EBE6DF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H="1">
            <a:off x="10337801" y="3746502"/>
            <a:ext cx="76197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250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B813F-DF8C-6C5C-934D-E427E3B59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Vorverarbeitung</a:t>
            </a:r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3ABDF80-E6AF-4AFF-806A-F5B904A2E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159" y="2203872"/>
            <a:ext cx="2172630" cy="1460906"/>
          </a:xfrm>
          <a:prstGeom prst="rect">
            <a:avLst/>
          </a:prstGeom>
        </p:spPr>
      </p:pic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79A303D2-C1DD-4B74-9051-D29366C6D291}"/>
              </a:ext>
            </a:extLst>
          </p:cNvPr>
          <p:cNvCxnSpPr>
            <a:cxnSpLocks/>
          </p:cNvCxnSpPr>
          <p:nvPr/>
        </p:nvCxnSpPr>
        <p:spPr>
          <a:xfrm>
            <a:off x="1309158" y="2060020"/>
            <a:ext cx="217263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3227DFB2-CC22-4018-8CFF-F672F4C8657E}"/>
              </a:ext>
            </a:extLst>
          </p:cNvPr>
          <p:cNvSpPr txBox="1"/>
          <p:nvPr/>
        </p:nvSpPr>
        <p:spPr>
          <a:xfrm>
            <a:off x="1739968" y="1690688"/>
            <a:ext cx="1311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452 Spalten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D7A7F1B-BFFF-4A60-B36F-342554AF3F3A}"/>
              </a:ext>
            </a:extLst>
          </p:cNvPr>
          <p:cNvCxnSpPr>
            <a:cxnSpLocks/>
          </p:cNvCxnSpPr>
          <p:nvPr/>
        </p:nvCxnSpPr>
        <p:spPr>
          <a:xfrm>
            <a:off x="1141890" y="2203871"/>
            <a:ext cx="0" cy="136455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20BD9469-3269-47CC-B014-F9FFB56304AA}"/>
              </a:ext>
            </a:extLst>
          </p:cNvPr>
          <p:cNvSpPr txBox="1"/>
          <p:nvPr/>
        </p:nvSpPr>
        <p:spPr>
          <a:xfrm>
            <a:off x="661742" y="2062276"/>
            <a:ext cx="461665" cy="160250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de-DE" dirty="0"/>
              <a:t>151.000 Zeilen</a:t>
            </a:r>
          </a:p>
        </p:txBody>
      </p:sp>
      <p:sp>
        <p:nvSpPr>
          <p:cNvPr id="20" name="Pfeil: nach unten 19">
            <a:extLst>
              <a:ext uri="{FF2B5EF4-FFF2-40B4-BE49-F238E27FC236}">
                <a16:creationId xmlns:a16="http://schemas.microsoft.com/office/drawing/2014/main" id="{BD6BD483-04D1-4F2E-9A50-B2B6AA9EEAED}"/>
              </a:ext>
            </a:extLst>
          </p:cNvPr>
          <p:cNvSpPr/>
          <p:nvPr/>
        </p:nvSpPr>
        <p:spPr>
          <a:xfrm>
            <a:off x="2150145" y="3882454"/>
            <a:ext cx="490653" cy="5910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BB9E68F7-8A04-4072-8B61-6371D59C7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158" y="5084604"/>
            <a:ext cx="2172630" cy="1067702"/>
          </a:xfrm>
          <a:prstGeom prst="rect">
            <a:avLst/>
          </a:prstGeom>
        </p:spPr>
      </p:pic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34B30D0B-6799-481C-B180-5B3F40F65C90}"/>
              </a:ext>
            </a:extLst>
          </p:cNvPr>
          <p:cNvCxnSpPr>
            <a:cxnSpLocks/>
          </p:cNvCxnSpPr>
          <p:nvPr/>
        </p:nvCxnSpPr>
        <p:spPr>
          <a:xfrm>
            <a:off x="1309158" y="4922167"/>
            <a:ext cx="217263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36C144C9-E4B6-45EC-9D48-644841656BBD}"/>
              </a:ext>
            </a:extLst>
          </p:cNvPr>
          <p:cNvSpPr txBox="1"/>
          <p:nvPr/>
        </p:nvSpPr>
        <p:spPr>
          <a:xfrm>
            <a:off x="1739968" y="4552834"/>
            <a:ext cx="1311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21 Spalten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5E630FE-79B2-4FE7-B2CD-1E9478660E5C}"/>
              </a:ext>
            </a:extLst>
          </p:cNvPr>
          <p:cNvSpPr txBox="1"/>
          <p:nvPr/>
        </p:nvSpPr>
        <p:spPr>
          <a:xfrm>
            <a:off x="661741" y="4787752"/>
            <a:ext cx="461665" cy="1364554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de-DE" dirty="0"/>
              <a:t>6.752 Zeilen</a:t>
            </a:r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8D3C5701-9355-424D-A6E3-1BF3771C41E8}"/>
              </a:ext>
            </a:extLst>
          </p:cNvPr>
          <p:cNvCxnSpPr>
            <a:cxnSpLocks/>
          </p:cNvCxnSpPr>
          <p:nvPr/>
        </p:nvCxnSpPr>
        <p:spPr>
          <a:xfrm>
            <a:off x="1176092" y="4922166"/>
            <a:ext cx="0" cy="12301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">
            <a:extLst>
              <a:ext uri="{FF2B5EF4-FFF2-40B4-BE49-F238E27FC236}">
                <a16:creationId xmlns:a16="http://schemas.microsoft.com/office/drawing/2014/main" id="{568C768E-7998-4042-97A6-B95DD29EDC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6618" y="2203871"/>
            <a:ext cx="7399283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de-DE" altLang="de-DE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Nur Zeilen mit </a:t>
            </a:r>
            <a:r>
              <a:rPr kumimoji="0" lang="de-DE" altLang="de-DE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eindeutiger Zielvariable </a:t>
            </a:r>
            <a:r>
              <a:rPr kumimoji="0" lang="de-DE" altLang="de-DE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beibehalten.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de-DE" altLang="de-DE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Target </a:t>
            </a:r>
            <a:r>
              <a:rPr kumimoji="0" lang="de-DE" altLang="de-DE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Leakage</a:t>
            </a:r>
            <a:r>
              <a:rPr kumimoji="0" lang="de-DE" altLang="de-DE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 verhindern durch Entfernen von Spalten mit </a:t>
            </a:r>
            <a:r>
              <a:rPr kumimoji="0" lang="de-DE" altLang="de-DE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Zukunftsinformationen</a:t>
            </a:r>
            <a:r>
              <a:rPr kumimoji="0" lang="de-DE" altLang="de-DE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de-DE" altLang="de-DE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Rohdaten</a:t>
            </a:r>
            <a:r>
              <a:rPr kumimoji="0" lang="de-DE" altLang="de-DE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 bereinigen zugunsten von vorverarbeiteten Variablen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de-DE" altLang="de-DE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Für den Anwendungsfall </a:t>
            </a:r>
            <a:r>
              <a:rPr kumimoji="0" lang="de-DE" altLang="de-DE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irrelevante</a:t>
            </a:r>
            <a:r>
              <a:rPr kumimoji="0" lang="de-DE" altLang="de-DE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 Spalten entfernen.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de-DE" altLang="de-DE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Datentypen</a:t>
            </a:r>
            <a:r>
              <a:rPr kumimoji="0" lang="de-DE" altLang="de-DE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 prüfen und korrigieren.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de-DE" altLang="de-DE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Fehlende Werte </a:t>
            </a:r>
            <a:r>
              <a:rPr kumimoji="0" lang="de-DE" altLang="de-DE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 (Textkörper)"/>
              </a:rPr>
              <a:t>analysieren und strategisch behandeln (Entfernen, Ersetzen, etc.). </a:t>
            </a:r>
          </a:p>
        </p:txBody>
      </p:sp>
    </p:spTree>
    <p:extLst>
      <p:ext uri="{BB962C8B-B14F-4D97-AF65-F5344CB8AC3E}">
        <p14:creationId xmlns:p14="http://schemas.microsoft.com/office/powerpoint/2010/main" val="1883612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3DE68-B189-608B-85FF-D8F42EFB8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2AAECF-C1A9-34BC-DB8C-73F1EC3F5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8536" y="2049150"/>
            <a:ext cx="1995141" cy="2021655"/>
          </a:xfrm>
          <a:prstGeom prst="rect">
            <a:avLst/>
          </a:prstGeom>
        </p:spPr>
      </p:pic>
      <p:pic>
        <p:nvPicPr>
          <p:cNvPr id="2056" name="Picture 8" descr="Random forest line icon. Decision trees symbol. Machine learning technique  that's used to solve regression and classification problems. Complex  problems solution. Vector illustration, flat, clip art. Stock Vector |  Adobe Stock">
            <a:extLst>
              <a:ext uri="{FF2B5EF4-FFF2-40B4-BE49-F238E27FC236}">
                <a16:creationId xmlns:a16="http://schemas.microsoft.com/office/drawing/2014/main" id="{C9BE9FB0-0F18-573B-0D89-50624C8045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7"/>
          <a:stretch/>
        </p:blipFill>
        <p:spPr bwMode="auto">
          <a:xfrm>
            <a:off x="4188430" y="1605291"/>
            <a:ext cx="2951540" cy="173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 general architecture of XGBoost | Download Scientific Diagram">
            <a:extLst>
              <a:ext uri="{FF2B5EF4-FFF2-40B4-BE49-F238E27FC236}">
                <a16:creationId xmlns:a16="http://schemas.microsoft.com/office/drawing/2014/main" id="{C3E480AC-CD62-6341-6C07-D78BFD563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805" y="3035532"/>
            <a:ext cx="3243386" cy="173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D2E450A-1419-B7C8-50AB-34C24424B627}"/>
              </a:ext>
            </a:extLst>
          </p:cNvPr>
          <p:cNvSpPr/>
          <p:nvPr/>
        </p:nvSpPr>
        <p:spPr>
          <a:xfrm>
            <a:off x="352860" y="4984595"/>
            <a:ext cx="3691277" cy="15082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 sz="100" b="1" dirty="0"/>
          </a:p>
          <a:p>
            <a:pPr algn="ctr"/>
            <a:r>
              <a:rPr lang="de-DE" sz="3200" b="1" dirty="0"/>
              <a:t>3</a:t>
            </a:r>
          </a:p>
          <a:p>
            <a:pPr algn="ctr"/>
            <a:r>
              <a:rPr lang="de-DE" sz="2400" dirty="0" err="1"/>
              <a:t>XGBoost</a:t>
            </a:r>
            <a:endParaRPr lang="de-DE" sz="2400" dirty="0"/>
          </a:p>
          <a:p>
            <a:pPr algn="ctr"/>
            <a:r>
              <a:rPr lang="de-DE" sz="1600" dirty="0"/>
              <a:t>Baseline</a:t>
            </a:r>
            <a:br>
              <a:rPr lang="de-DE" sz="1600" dirty="0"/>
            </a:br>
            <a:r>
              <a:rPr lang="de-DE" sz="1600" dirty="0"/>
              <a:t>(ROC_AUC = 0.7837)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3B3D79-4EE7-125A-B080-C8B3AC1F1E56}"/>
              </a:ext>
            </a:extLst>
          </p:cNvPr>
          <p:cNvSpPr/>
          <p:nvPr/>
        </p:nvSpPr>
        <p:spPr>
          <a:xfrm>
            <a:off x="7540468" y="4429268"/>
            <a:ext cx="3691277" cy="20636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 sz="100" b="1" dirty="0"/>
          </a:p>
          <a:p>
            <a:pPr algn="ctr"/>
            <a:r>
              <a:rPr lang="de-DE" sz="3200" b="1" dirty="0"/>
              <a:t>2</a:t>
            </a:r>
          </a:p>
          <a:p>
            <a:pPr algn="ctr"/>
            <a:r>
              <a:rPr lang="de-DE" sz="2400" dirty="0"/>
              <a:t>Logistische Regression</a:t>
            </a:r>
          </a:p>
          <a:p>
            <a:pPr algn="ctr"/>
            <a:r>
              <a:rPr lang="de-DE" sz="1400" dirty="0"/>
              <a:t>LASSO</a:t>
            </a:r>
            <a:br>
              <a:rPr lang="de-DE" sz="1400" dirty="0"/>
            </a:br>
            <a:r>
              <a:rPr lang="de-DE" sz="1400" dirty="0"/>
              <a:t>(ROC_AUC = 0.7870)</a:t>
            </a:r>
            <a:endParaRPr lang="de-DE" sz="1050" dirty="0"/>
          </a:p>
          <a:p>
            <a:pPr algn="ctr"/>
            <a:endParaRPr lang="de-DE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C32039B-0033-B957-A75B-C36AAA159C58}"/>
              </a:ext>
            </a:extLst>
          </p:cNvPr>
          <p:cNvSpPr/>
          <p:nvPr/>
        </p:nvSpPr>
        <p:spPr>
          <a:xfrm>
            <a:off x="4044137" y="3429000"/>
            <a:ext cx="3496331" cy="30638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 sz="100" dirty="0"/>
          </a:p>
          <a:p>
            <a:pPr algn="ctr"/>
            <a:r>
              <a:rPr lang="de-DE" sz="3200" b="1" dirty="0"/>
              <a:t>1</a:t>
            </a:r>
            <a:endParaRPr lang="de-DE" sz="2400" b="1" dirty="0"/>
          </a:p>
          <a:p>
            <a:pPr algn="ctr"/>
            <a:r>
              <a:rPr lang="de-DE" sz="2400" dirty="0" err="1"/>
              <a:t>RandomForest</a:t>
            </a:r>
            <a:endParaRPr lang="de-DE" sz="2400" dirty="0"/>
          </a:p>
          <a:p>
            <a:pPr algn="ctr"/>
            <a:r>
              <a:rPr lang="de-DE" sz="1600" dirty="0"/>
              <a:t>Manual </a:t>
            </a:r>
            <a:r>
              <a:rPr lang="de-DE" sz="1600" dirty="0" err="1"/>
              <a:t>Weighting</a:t>
            </a:r>
            <a:br>
              <a:rPr lang="de-DE" sz="1600" dirty="0"/>
            </a:br>
            <a:r>
              <a:rPr lang="de-DE" sz="1600" dirty="0"/>
              <a:t>(ROC_AUC = 0.7879)</a:t>
            </a:r>
          </a:p>
          <a:p>
            <a:pPr algn="ctr"/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868604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1094</Words>
  <Application>Microsoft Office PowerPoint</Application>
  <PresentationFormat>Breitbild</PresentationFormat>
  <Paragraphs>183</Paragraphs>
  <Slides>19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Aptos</vt:lpstr>
      <vt:lpstr>Aptos (Textkörper)</vt:lpstr>
      <vt:lpstr>Aptos Display</vt:lpstr>
      <vt:lpstr>Arial</vt:lpstr>
      <vt:lpstr>Office Theme</vt:lpstr>
      <vt:lpstr>Analyse von Gründungsabsichten bei Studierenden</vt:lpstr>
      <vt:lpstr>PowerPoint-Präsentation</vt:lpstr>
      <vt:lpstr>Einfluss von Start-Ups auf deutsche Wirtschaft</vt:lpstr>
      <vt:lpstr>Wie wir Gründungsgeist systematisch entfesseln</vt:lpstr>
      <vt:lpstr>Global Entrepreneurship Monitor (GEM)</vt:lpstr>
      <vt:lpstr>Zielvariable (FUTSUPNO)</vt:lpstr>
      <vt:lpstr>Motive für Unternehmertum</vt:lpstr>
      <vt:lpstr>Daten Vorverarbeitung</vt:lpstr>
      <vt:lpstr>Modelle</vt:lpstr>
      <vt:lpstr>Evaluation</vt:lpstr>
      <vt:lpstr>Evaluation</vt:lpstr>
      <vt:lpstr>SHapley Additive exPlanations (SHAP)</vt:lpstr>
      <vt:lpstr>SHapley Additive exPlanations (SHAP)</vt:lpstr>
      <vt:lpstr>SHapley Additive exPlanations (SHAP)</vt:lpstr>
      <vt:lpstr>SHapley Additive exPlanations (SHAP)</vt:lpstr>
      <vt:lpstr>SHapley Additive exPlanations (SHAP)</vt:lpstr>
      <vt:lpstr>SHapley Additive exPlanations (SHAP)</vt:lpstr>
      <vt:lpstr>SHapley Additive exPlanations (SHAP)</vt:lpstr>
      <vt:lpstr>Fragen &amp; Antworten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 von Gründungsabsichten bei Studierenden</dc:title>
  <dc:creator>Timo Rolf</dc:creator>
  <cp:lastModifiedBy>Timo Rolf</cp:lastModifiedBy>
  <cp:revision>29</cp:revision>
  <dcterms:created xsi:type="dcterms:W3CDTF">2025-06-22T10:01:42Z</dcterms:created>
  <dcterms:modified xsi:type="dcterms:W3CDTF">2025-06-22T16:34:30Z</dcterms:modified>
</cp:coreProperties>
</file>

<file path=docProps/thumbnail.jpeg>
</file>